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Maven Pro"/>
      <p:regular r:id="rId19"/>
      <p:bold r:id="rId20"/>
    </p:embeddedFont>
    <p:embeddedFont>
      <p:font typeface="Share Tech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ShareTech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Nunito-regular.fntdata"/><Relationship Id="rId14" Type="http://schemas.openxmlformats.org/officeDocument/2006/relationships/slide" Target="slides/slide10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slide" Target="slides/slide1.xml"/><Relationship Id="rId19" Type="http://schemas.openxmlformats.org/officeDocument/2006/relationships/font" Target="fonts/MavenPro-regular.fntdata"/><Relationship Id="rId6" Type="http://schemas.openxmlformats.org/officeDocument/2006/relationships/slide" Target="slides/slide2.xml"/><Relationship Id="rId18" Type="http://schemas.openxmlformats.org/officeDocument/2006/relationships/font" Target="fonts/Nuni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FOCUS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Car can use short range radio transmitter (encrypted high frequency radio)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Unlocked by being close enough and pressing button on handle</a:t>
            </a:r>
          </a:p>
          <a:p>
            <a:pPr indent="-298450" lvl="0" marL="457200">
              <a:spcBef>
                <a:spcPts val="0"/>
              </a:spcBef>
              <a:buSzPts val="1100"/>
              <a:buChar char="●"/>
            </a:pPr>
            <a:r>
              <a:rPr lang="en"/>
              <a:t>Locked by pressing button on handle with key close by or even just walking away from it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While retaining the convenience and user-friendly factors of a car’s keyless entry system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GROCERY STORY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BACKGROUND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SECONDARY GOALS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PRIMARY GOALS</a:t>
            </a:r>
          </a:p>
          <a:p>
            <a:pPr indent="-298450" lvl="0" marL="457200">
              <a:spcBef>
                <a:spcPts val="0"/>
              </a:spcBef>
              <a:buSzPts val="1100"/>
              <a:buChar char="●"/>
            </a:pPr>
            <a:r>
              <a:rPr lang="en"/>
              <a:t>Remote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Shape 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SECONDARY GOALS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Shape 46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Shape 268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Shape 27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Shape 8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Shape 10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Shape 13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32" name="Shape 132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Shape 133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Shape 139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gif"/><Relationship Id="rId4" Type="http://schemas.openxmlformats.org/officeDocument/2006/relationships/image" Target="../media/image9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Proposal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ECE 1160/2160</a:t>
            </a:r>
          </a:p>
        </p:txBody>
      </p:sp>
      <p:sp>
        <p:nvSpPr>
          <p:cNvPr id="278" name="Shape 278"/>
          <p:cNvSpPr txBox="1"/>
          <p:nvPr>
            <p:ph idx="1" type="subTitle"/>
          </p:nvPr>
        </p:nvSpPr>
        <p:spPr>
          <a:xfrm>
            <a:off x="824000" y="3824900"/>
            <a:ext cx="7030500" cy="705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latin typeface="Share Tech"/>
                <a:ea typeface="Share Tech"/>
                <a:cs typeface="Share Tech"/>
                <a:sym typeface="Share Tech"/>
              </a:rPr>
              <a:t>Max Reno, Tyler Garrett, Christen Rittiger, Zach Scheider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/>
        </p:nvSpPr>
        <p:spPr>
          <a:xfrm>
            <a:off x="0" y="720700"/>
            <a:ext cx="9144000" cy="31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4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lvl="0" algn="ctr">
              <a:spcBef>
                <a:spcPts val="0"/>
              </a:spcBef>
              <a:buNone/>
            </a:pPr>
            <a:r>
              <a:rPr b="1" lang="en" sz="4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Questions &amp; Comments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title"/>
          </p:nvPr>
        </p:nvSpPr>
        <p:spPr>
          <a:xfrm>
            <a:off x="0" y="34925"/>
            <a:ext cx="9144000" cy="1233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/>
              <a:t>Keyless Entry</a:t>
            </a:r>
          </a:p>
        </p:txBody>
      </p:sp>
      <p:sp>
        <p:nvSpPr>
          <p:cNvPr id="284" name="Shape 284"/>
          <p:cNvSpPr txBox="1"/>
          <p:nvPr>
            <p:ph type="title"/>
          </p:nvPr>
        </p:nvSpPr>
        <p:spPr>
          <a:xfrm>
            <a:off x="457450" y="1104050"/>
            <a:ext cx="3750000" cy="698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/>
              <a:t>Unlocking/Opening</a:t>
            </a:r>
          </a:p>
        </p:txBody>
      </p:sp>
      <p:sp>
        <p:nvSpPr>
          <p:cNvPr id="285" name="Shape 285"/>
          <p:cNvSpPr txBox="1"/>
          <p:nvPr>
            <p:ph type="title"/>
          </p:nvPr>
        </p:nvSpPr>
        <p:spPr>
          <a:xfrm>
            <a:off x="4962700" y="1104050"/>
            <a:ext cx="3750000" cy="698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/>
              <a:t>Closing/Locking</a:t>
            </a:r>
          </a:p>
        </p:txBody>
      </p:sp>
      <p:pic>
        <p:nvPicPr>
          <p:cNvPr id="286" name="Shape 2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412" y="1802750"/>
            <a:ext cx="1770075" cy="314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Shape 2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2662" y="1802750"/>
            <a:ext cx="1770075" cy="31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type="title"/>
          </p:nvPr>
        </p:nvSpPr>
        <p:spPr>
          <a:xfrm>
            <a:off x="1256400" y="100525"/>
            <a:ext cx="6631200" cy="1055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 want to automate this...</a:t>
            </a:r>
          </a:p>
        </p:txBody>
      </p:sp>
      <p:pic>
        <p:nvPicPr>
          <p:cNvPr id="293" name="Shape 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6025" y="1156225"/>
            <a:ext cx="2811925" cy="374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type="title"/>
          </p:nvPr>
        </p:nvSpPr>
        <p:spPr>
          <a:xfrm>
            <a:off x="1256400" y="100525"/>
            <a:ext cx="6631200" cy="1055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Block Diagram</a:t>
            </a:r>
          </a:p>
        </p:txBody>
      </p:sp>
      <p:grpSp>
        <p:nvGrpSpPr>
          <p:cNvPr id="299" name="Shape 299"/>
          <p:cNvGrpSpPr/>
          <p:nvPr/>
        </p:nvGrpSpPr>
        <p:grpSpPr>
          <a:xfrm>
            <a:off x="3252505" y="1140944"/>
            <a:ext cx="3139040" cy="2861611"/>
            <a:chOff x="3744175" y="1437150"/>
            <a:chExt cx="1865700" cy="1865700"/>
          </a:xfrm>
        </p:grpSpPr>
        <p:cxnSp>
          <p:nvCxnSpPr>
            <p:cNvPr id="300" name="Shape 300"/>
            <p:cNvCxnSpPr/>
            <p:nvPr/>
          </p:nvCxnSpPr>
          <p:spPr>
            <a:xfrm>
              <a:off x="3744175" y="1437150"/>
              <a:ext cx="12600" cy="1865700"/>
            </a:xfrm>
            <a:prstGeom prst="straightConnector1">
              <a:avLst/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01" name="Shape 301"/>
            <p:cNvCxnSpPr/>
            <p:nvPr/>
          </p:nvCxnSpPr>
          <p:spPr>
            <a:xfrm rot="5400000">
              <a:off x="4670725" y="510600"/>
              <a:ext cx="12600" cy="1865700"/>
            </a:xfrm>
            <a:prstGeom prst="straightConnector1">
              <a:avLst/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02" name="Shape 302"/>
            <p:cNvCxnSpPr/>
            <p:nvPr/>
          </p:nvCxnSpPr>
          <p:spPr>
            <a:xfrm rot="10800000">
              <a:off x="5597275" y="1437150"/>
              <a:ext cx="12600" cy="1865700"/>
            </a:xfrm>
            <a:prstGeom prst="straightConnector1">
              <a:avLst/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03" name="Shape 303"/>
            <p:cNvCxnSpPr/>
            <p:nvPr/>
          </p:nvCxnSpPr>
          <p:spPr>
            <a:xfrm rot="-5400000">
              <a:off x="4670725" y="2363700"/>
              <a:ext cx="12600" cy="1865700"/>
            </a:xfrm>
            <a:prstGeom prst="straightConnector1">
              <a:avLst/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cxnSp>
        <p:nvCxnSpPr>
          <p:cNvPr id="304" name="Shape 304"/>
          <p:cNvCxnSpPr/>
          <p:nvPr/>
        </p:nvCxnSpPr>
        <p:spPr>
          <a:xfrm flipH="1" rot="10800000">
            <a:off x="3252500" y="3091625"/>
            <a:ext cx="1134600" cy="96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5" name="Shape 305"/>
          <p:cNvCxnSpPr/>
          <p:nvPr/>
        </p:nvCxnSpPr>
        <p:spPr>
          <a:xfrm flipH="1" rot="-5400000">
            <a:off x="3364400" y="2069050"/>
            <a:ext cx="910800" cy="1134600"/>
          </a:xfrm>
          <a:prstGeom prst="curvedConnector3">
            <a:avLst>
              <a:gd fmla="val 8333" name="adj1"/>
            </a:avLst>
          </a:prstGeom>
          <a:noFill/>
          <a:ln cap="flat" cmpd="sng" w="19050">
            <a:solidFill>
              <a:schemeClr val="dk2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306" name="Shape 306"/>
          <p:cNvSpPr/>
          <p:nvPr/>
        </p:nvSpPr>
        <p:spPr>
          <a:xfrm>
            <a:off x="2596950" y="1684500"/>
            <a:ext cx="2004600" cy="2004600"/>
          </a:xfrm>
          <a:prstGeom prst="ellipse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" name="Shape 307"/>
          <p:cNvSpPr/>
          <p:nvPr/>
        </p:nvSpPr>
        <p:spPr>
          <a:xfrm>
            <a:off x="1638850" y="2571750"/>
            <a:ext cx="365700" cy="6933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" name="Shape 308"/>
          <p:cNvSpPr/>
          <p:nvPr/>
        </p:nvSpPr>
        <p:spPr>
          <a:xfrm>
            <a:off x="1758225" y="1684500"/>
            <a:ext cx="838728" cy="617706"/>
          </a:xfrm>
          <a:prstGeom prst="lightningBol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" name="Shape 309"/>
          <p:cNvSpPr/>
          <p:nvPr/>
        </p:nvSpPr>
        <p:spPr>
          <a:xfrm>
            <a:off x="1544800" y="2393550"/>
            <a:ext cx="553800" cy="1049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" name="Shape 310"/>
          <p:cNvSpPr txBox="1"/>
          <p:nvPr/>
        </p:nvSpPr>
        <p:spPr>
          <a:xfrm>
            <a:off x="3378575" y="1343988"/>
            <a:ext cx="18153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Access perimeter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type="title"/>
          </p:nvPr>
        </p:nvSpPr>
        <p:spPr>
          <a:xfrm>
            <a:off x="541800" y="750975"/>
            <a:ext cx="7030500" cy="999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Motivation</a:t>
            </a:r>
          </a:p>
        </p:txBody>
      </p:sp>
      <p:sp>
        <p:nvSpPr>
          <p:cNvPr id="316" name="Shape 316"/>
          <p:cNvSpPr txBox="1"/>
          <p:nvPr>
            <p:ph idx="4294967295" type="body"/>
          </p:nvPr>
        </p:nvSpPr>
        <p:spPr>
          <a:xfrm>
            <a:off x="541800" y="1750275"/>
            <a:ext cx="6458100" cy="293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Convenience</a:t>
            </a:r>
          </a:p>
          <a:p>
            <a: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Guest access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Security</a:t>
            </a:r>
          </a:p>
          <a:p>
            <a: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Automatic locking</a:t>
            </a:r>
          </a:p>
          <a:p>
            <a: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Remote access/monitoring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Modernization</a:t>
            </a:r>
          </a:p>
          <a:p>
            <a:pPr indent="-342900" lvl="1" marL="914400" rtl="0">
              <a:lnSpc>
                <a:spcPct val="150000"/>
              </a:lnSpc>
              <a:spcBef>
                <a:spcPts val="0"/>
              </a:spcBef>
              <a:buSzPts val="1800"/>
              <a:buChar char="○"/>
            </a:pPr>
            <a:r>
              <a:rPr lang="en" sz="1800"/>
              <a:t>Less things to carry</a:t>
            </a:r>
          </a:p>
        </p:txBody>
      </p:sp>
      <p:pic>
        <p:nvPicPr>
          <p:cNvPr descr="Image result for gif of foot opening trunk of car" id="317" name="Shape 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350" y="154275"/>
            <a:ext cx="5080750" cy="286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type="title"/>
          </p:nvPr>
        </p:nvSpPr>
        <p:spPr>
          <a:xfrm>
            <a:off x="999000" y="750975"/>
            <a:ext cx="8418600" cy="999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Technical Background</a:t>
            </a:r>
          </a:p>
        </p:txBody>
      </p:sp>
      <p:sp>
        <p:nvSpPr>
          <p:cNvPr id="323" name="Shape 323"/>
          <p:cNvSpPr txBox="1"/>
          <p:nvPr>
            <p:ph idx="4294967295" type="body"/>
          </p:nvPr>
        </p:nvSpPr>
        <p:spPr>
          <a:xfrm>
            <a:off x="999000" y="1750275"/>
            <a:ext cx="7095900" cy="3092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Explore different phone hardware capabilities</a:t>
            </a:r>
          </a:p>
          <a:p>
            <a: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Range, security, ease of use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Research sensors/motors to move the deadbolt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Learn about different communication protocols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en" sz="1800"/>
              <a:t>Examine portable power (battery) or operation via wall outlet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/>
          <p:nvPr>
            <p:ph type="title"/>
          </p:nvPr>
        </p:nvSpPr>
        <p:spPr>
          <a:xfrm>
            <a:off x="541800" y="903375"/>
            <a:ext cx="7030500" cy="999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Communication Methods</a:t>
            </a:r>
          </a:p>
        </p:txBody>
      </p:sp>
      <p:sp>
        <p:nvSpPr>
          <p:cNvPr id="329" name="Shape 329"/>
          <p:cNvSpPr txBox="1"/>
          <p:nvPr>
            <p:ph idx="4294967295" type="body"/>
          </p:nvPr>
        </p:nvSpPr>
        <p:spPr>
          <a:xfrm>
            <a:off x="541800" y="1902675"/>
            <a:ext cx="3882000" cy="2535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Bluetooth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NFC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Wifi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ts val="2400"/>
              <a:buChar char="●"/>
            </a:pPr>
            <a:r>
              <a:rPr lang="en" sz="2400"/>
              <a:t>Ultrasonic</a:t>
            </a:r>
          </a:p>
        </p:txBody>
      </p:sp>
      <p:pic>
        <p:nvPicPr>
          <p:cNvPr id="330" name="Shape 330"/>
          <p:cNvPicPr preferRelativeResize="0"/>
          <p:nvPr/>
        </p:nvPicPr>
        <p:blipFill rotWithShape="1">
          <a:blip r:embed="rId3">
            <a:alphaModFix/>
          </a:blip>
          <a:srcRect b="0" l="0" r="14980" t="0"/>
          <a:stretch/>
        </p:blipFill>
        <p:spPr>
          <a:xfrm>
            <a:off x="6984850" y="1433500"/>
            <a:ext cx="1515750" cy="117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Shape 3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499" y="3523975"/>
            <a:ext cx="992875" cy="1514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Shape 3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6675" y="2563800"/>
            <a:ext cx="1407175" cy="140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/>
          <p:nvPr>
            <p:ph type="title"/>
          </p:nvPr>
        </p:nvSpPr>
        <p:spPr>
          <a:xfrm>
            <a:off x="1303800" y="818725"/>
            <a:ext cx="4928700" cy="999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Primary Goals</a:t>
            </a:r>
          </a:p>
        </p:txBody>
      </p:sp>
      <p:sp>
        <p:nvSpPr>
          <p:cNvPr id="338" name="Shape 338"/>
          <p:cNvSpPr txBox="1"/>
          <p:nvPr>
            <p:ph idx="4294967295" type="body"/>
          </p:nvPr>
        </p:nvSpPr>
        <p:spPr>
          <a:xfrm>
            <a:off x="1303800" y="1665625"/>
            <a:ext cx="6310500" cy="293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Raspberry Pi with motor turns a deadbolt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Phone communicates with Raspberry Pi to lock/unlock deadbolt automatically</a:t>
            </a:r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○"/>
            </a:pPr>
            <a:r>
              <a:rPr lang="en" sz="1800"/>
              <a:t>Interface with an Android application to drive functionality</a:t>
            </a:r>
          </a:p>
          <a:p>
            <a:pPr indent="-342900" lvl="1" marL="914400" rtl="0">
              <a:lnSpc>
                <a:spcPct val="150000"/>
              </a:lnSpc>
              <a:spcBef>
                <a:spcPts val="0"/>
              </a:spcBef>
              <a:buSzPts val="1800"/>
              <a:buChar char="○"/>
            </a:pPr>
            <a:r>
              <a:rPr lang="en" sz="1800"/>
              <a:t>Remote Monitoring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>
            <p:ph type="title"/>
          </p:nvPr>
        </p:nvSpPr>
        <p:spPr>
          <a:xfrm>
            <a:off x="465600" y="734450"/>
            <a:ext cx="7030500" cy="999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Secondary Goals</a:t>
            </a:r>
          </a:p>
        </p:txBody>
      </p:sp>
      <p:sp>
        <p:nvSpPr>
          <p:cNvPr id="344" name="Shape 344"/>
          <p:cNvSpPr txBox="1"/>
          <p:nvPr>
            <p:ph idx="4294967295" type="body"/>
          </p:nvPr>
        </p:nvSpPr>
        <p:spPr>
          <a:xfrm>
            <a:off x="465600" y="1683075"/>
            <a:ext cx="6458100" cy="293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Camera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Use to capture identity of unwanted access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Two-factor Authentication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Increased security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Knowledge and possession factors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Guest access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Expand Android app to provide guest access feature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Multiple users in the same household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en" sz="1800"/>
              <a:t>3D-Print case to cover Pi/System</a:t>
            </a:r>
          </a:p>
        </p:txBody>
      </p:sp>
      <p:pic>
        <p:nvPicPr>
          <p:cNvPr id="345" name="Shape 3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0475" y="3591725"/>
            <a:ext cx="1323175" cy="132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Shape 346"/>
          <p:cNvPicPr preferRelativeResize="0"/>
          <p:nvPr/>
        </p:nvPicPr>
        <p:blipFill rotWithShape="1">
          <a:blip r:embed="rId4">
            <a:alphaModFix/>
          </a:blip>
          <a:srcRect b="3081" l="0" r="0" t="0"/>
          <a:stretch/>
        </p:blipFill>
        <p:spPr>
          <a:xfrm>
            <a:off x="6419501" y="2197087"/>
            <a:ext cx="2393524" cy="115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Shape 3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9500" y="582050"/>
            <a:ext cx="1686857" cy="126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